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1993" r:id="rId2"/>
    <p:sldId id="456" r:id="rId3"/>
    <p:sldId id="259" r:id="rId4"/>
    <p:sldId id="261" r:id="rId5"/>
    <p:sldId id="260" r:id="rId6"/>
    <p:sldId id="258" r:id="rId7"/>
    <p:sldId id="262" r:id="rId8"/>
    <p:sldId id="266" r:id="rId9"/>
    <p:sldId id="1994" r:id="rId10"/>
    <p:sldId id="1997" r:id="rId11"/>
    <p:sldId id="1998" r:id="rId12"/>
    <p:sldId id="2001" r:id="rId13"/>
    <p:sldId id="2002" r:id="rId14"/>
    <p:sldId id="1995" r:id="rId15"/>
    <p:sldId id="1999" r:id="rId16"/>
    <p:sldId id="2000" r:id="rId17"/>
    <p:sldId id="2004" r:id="rId18"/>
    <p:sldId id="200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52"/>
  </p:normalViewPr>
  <p:slideViewPr>
    <p:cSldViewPr snapToGrid="0" showGuides="1">
      <p:cViewPr varScale="1">
        <p:scale>
          <a:sx n="112" d="100"/>
          <a:sy n="112" d="100"/>
        </p:scale>
        <p:origin x="4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12E90-2785-28D5-8345-82F070F4E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1C1760-2604-23B4-B005-52D49CF36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2FDF7-0921-54A2-05CD-0C7BD7984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21F92-CD1F-6BE6-490E-A19AD507F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61E47-0DEE-84A5-E21B-5F9CD59B7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379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35DA2-7898-89E7-E3A9-48D3C26D4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BCA66-22B8-B0ED-C941-486A45EEA3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6D31E-9C8C-08EA-91CA-B44A57F9F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8518D-A902-0360-FEE0-C16A3E47F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A8FAD-01FD-363A-6FBE-FEF4EFEE7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08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1D941B-3508-8D1E-EA22-A2044139D6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35BC3D-37FE-FC56-7C9B-7B0381A4A8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E1CDB-3AD4-FB1D-456C-B615F55E0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F1B78-6C68-6FC0-7F98-AA190B48B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56882-F862-CD74-04DA-2B446228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259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F3793-EBC3-D983-013D-05D0BFFD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FD484-B811-2F7B-509B-63586C28E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87BAA-9E4E-14DE-7995-C192A137D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621D8-8932-B428-4F19-5CF346F8C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75307-1198-C76F-7D58-0849B174B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264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C5A99-D4D7-0B01-ABD0-C49DFE429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CC04F-F281-ED49-69B2-A587B1371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08205-7D9C-82DE-8093-323F7A425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A6C5B-864D-C4B6-6C97-BA861F44A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93097-7B8D-2DE5-0F4E-6699B5DF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043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B069A-3B90-9AB4-DD24-98707F52A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E0B50-AE9D-AD87-41E1-BA7B7B2BFF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079A3-74AF-B89A-BB84-45509D68DC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44AEC3-9B53-C61D-55C9-EF161039A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DB7EF-2584-0EFD-1F16-24268B67B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C12BE2-23D7-D5F3-EDD2-B43837B5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253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EF61B-DFF1-EDC4-3184-6AE5CF208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87C7E5-60FC-2BAF-2ED5-3E1610B0C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7ACE5-83B9-53DB-2236-9C8F2FE47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801A8-5FBB-4E65-7A52-56DB402D72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28E55E-9A3F-1CD4-E585-877AA526D9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58533C-1C0F-DA63-9D9E-0A9FAF112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46C040-441A-FEBA-2500-459282D7E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ED76B1-4591-4A90-1859-7B6DB37E8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611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FDAEB-56E8-B37E-4916-17F6CD3F6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F11372-5F35-5F16-18C3-3944AACC8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9995CE-1DE2-F0E6-DB27-0538F9A86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8731CE-CA6A-6C43-7290-56CE97593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099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8A2F60-F5E7-DB3C-99EE-30A6681C1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65912A-7463-662E-B712-726017EAF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9B304F-0D1A-7EC1-8795-618C2559C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947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45B3D-E298-16AB-3A81-891FABFC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2936D-D248-5931-C5A1-DE47FE31C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027427-E7C5-2980-5FC6-EB7A518A64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46665-44EF-7A88-ECE2-6F7642D7C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F5A28B-2A22-3927-0BE7-90F03548A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94394A-A497-5190-41D3-39EA99887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527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6255-37CF-283C-87CC-399356050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815B55-64A4-645C-9868-EA2E28110D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9D0294-4676-C2C3-2843-4C6065063E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2DDBC-49B5-B534-FDAB-8C4B04763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93675C-4C44-BD68-F61D-357A9CB71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DAA36-717C-5DB7-3C2E-47029AC52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9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466A90-7BFB-17C4-8056-832A1208C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38DFB-2028-D113-1A92-2BAD03DE0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F6339-9736-9ECF-8559-4DD701D32D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A0DC-DAAB-CF42-96CE-7B4D12132CF3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A31FA-3CB8-5DD8-F857-F9F6BA6BA7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ADE3A-CDED-B67E-A468-8B053DAE36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CD210-8507-7044-935A-F49CD071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85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imateinteractive.org/en-roads/" TargetMode="External"/><Relationship Id="rId2" Type="http://schemas.openxmlformats.org/officeDocument/2006/relationships/hyperlink" Target="https://youtu.be/lzJA7r0oNcg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-roads.climateinteractive.org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en-roads.climateinteractive.org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en-roads.climateinteractive.org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en-roads.climateinteractive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en-roads.climateinteractive.org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en-roads.climateinteractive.org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en-roads.climateinteractive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feedbackloopsclimate.com/atmosphere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feedbackloopsclimate.com/albed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-roads.climateinteractive.org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24D6B9-94E5-9E41-9928-527A9AA80A95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Today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579381-5C64-D64E-969A-7FBA1C9BE5B1}"/>
              </a:ext>
            </a:extLst>
          </p:cNvPr>
          <p:cNvSpPr txBox="1"/>
          <p:nvPr/>
        </p:nvSpPr>
        <p:spPr>
          <a:xfrm>
            <a:off x="6603683" y="1289804"/>
            <a:ext cx="61436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2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8FBC85-DBA1-6745-808E-E1B93ED33B94}"/>
              </a:ext>
            </a:extLst>
          </p:cNvPr>
          <p:cNvSpPr txBox="1"/>
          <p:nvPr/>
        </p:nvSpPr>
        <p:spPr>
          <a:xfrm>
            <a:off x="801455" y="1612969"/>
            <a:ext cx="1058908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Preview feedback videos: Atmosphere</a:t>
            </a:r>
            <a:r>
              <a:rPr lang="en-US" sz="2400" b="1" dirty="0"/>
              <a:t> </a:t>
            </a:r>
            <a:r>
              <a:rPr lang="en-US" sz="2400" dirty="0"/>
              <a:t>and Cryosphere (albedo)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Talk about grades for the course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Finding the climate sensitivity in </a:t>
            </a:r>
            <a:r>
              <a:rPr lang="en-US" sz="2400" dirty="0">
                <a:hlinkClick r:id="rId3"/>
              </a:rPr>
              <a:t>EnROADS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Last “Pause for Analysis” of Cambio3.0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Upcoming dates</a:t>
            </a:r>
          </a:p>
        </p:txBody>
      </p:sp>
    </p:spTree>
    <p:extLst>
      <p:ext uri="{BB962C8B-B14F-4D97-AF65-F5344CB8AC3E}">
        <p14:creationId xmlns:p14="http://schemas.microsoft.com/office/powerpoint/2010/main" val="19510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6E1B8E-558B-C304-521B-1E63D632EB8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Climate sensitivity in </a:t>
            </a:r>
            <a:r>
              <a:rPr lang="en-US" sz="2400" b="1" dirty="0" err="1"/>
              <a:t>EnROADS</a:t>
            </a:r>
            <a:endParaRPr lang="en-US" sz="24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16EFB4-1C60-DA1B-C60A-0FB122832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91" y="559630"/>
            <a:ext cx="10447020" cy="57387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6AC5A5-DC25-4E0E-C14B-081F86F117DB}"/>
              </a:ext>
            </a:extLst>
          </p:cNvPr>
          <p:cNvSpPr txBox="1"/>
          <p:nvPr/>
        </p:nvSpPr>
        <p:spPr>
          <a:xfrm>
            <a:off x="2614613" y="6396334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en-roads.climateinteractive.org</a:t>
            </a:r>
            <a:r>
              <a:rPr lang="en-US" dirty="0">
                <a:hlinkClick r:id="rId3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671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6E1B8E-558B-C304-521B-1E63D632EB8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Climate sensitivity in </a:t>
            </a:r>
            <a:r>
              <a:rPr lang="en-US" sz="2400" b="1" dirty="0" err="1"/>
              <a:t>EnROADS</a:t>
            </a:r>
            <a:endParaRPr 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6AC5A5-DC25-4E0E-C14B-081F86F117DB}"/>
              </a:ext>
            </a:extLst>
          </p:cNvPr>
          <p:cNvSpPr txBox="1"/>
          <p:nvPr/>
        </p:nvSpPr>
        <p:spPr>
          <a:xfrm>
            <a:off x="2614613" y="6396334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en-roads.climateinteractive.org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7EBD74-2CD2-6113-DC8C-1339FF11BD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29" t="15168" r="6296" b="8578"/>
          <a:stretch/>
        </p:blipFill>
        <p:spPr>
          <a:xfrm>
            <a:off x="560070" y="571461"/>
            <a:ext cx="10675620" cy="574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06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6E1B8E-558B-C304-521B-1E63D632EB8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Climate sensitivity in </a:t>
            </a:r>
            <a:r>
              <a:rPr lang="en-US" sz="2400" b="1" dirty="0" err="1"/>
              <a:t>EnROADS</a:t>
            </a:r>
            <a:endParaRPr 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6AC5A5-DC25-4E0E-C14B-081F86F117DB}"/>
              </a:ext>
            </a:extLst>
          </p:cNvPr>
          <p:cNvSpPr txBox="1"/>
          <p:nvPr/>
        </p:nvSpPr>
        <p:spPr>
          <a:xfrm>
            <a:off x="2614613" y="6396334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en-roads.climateinteractive.org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36E7E13-B26C-1451-D65B-A01BC98C2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00" y="582929"/>
            <a:ext cx="10418749" cy="573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88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6E1B8E-558B-C304-521B-1E63D632EB8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Climate sensitivity in </a:t>
            </a:r>
            <a:r>
              <a:rPr lang="en-US" sz="2400" b="1" dirty="0" err="1"/>
              <a:t>EnROADS</a:t>
            </a:r>
            <a:endParaRPr 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6AC5A5-DC25-4E0E-C14B-081F86F117DB}"/>
              </a:ext>
            </a:extLst>
          </p:cNvPr>
          <p:cNvSpPr txBox="1"/>
          <p:nvPr/>
        </p:nvSpPr>
        <p:spPr>
          <a:xfrm>
            <a:off x="2614613" y="6396334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en-roads.climateinteractive.org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36E7E13-B26C-1451-D65B-A01BC98C2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00" y="582929"/>
            <a:ext cx="10418749" cy="573786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9491305-85AE-3FD6-8BF6-BF3AA6F4F98D}"/>
              </a:ext>
            </a:extLst>
          </p:cNvPr>
          <p:cNvGrpSpPr/>
          <p:nvPr/>
        </p:nvGrpSpPr>
        <p:grpSpPr>
          <a:xfrm>
            <a:off x="7364730" y="2097106"/>
            <a:ext cx="4214686" cy="4184477"/>
            <a:chOff x="7364730" y="2097106"/>
            <a:chExt cx="4214686" cy="418447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C6D0107-F810-1E76-120B-46EB4EA7A7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3650" t="13867" r="38880" b="78311"/>
            <a:stretch/>
          </p:blipFill>
          <p:spPr>
            <a:xfrm>
              <a:off x="7364730" y="5266280"/>
              <a:ext cx="4214686" cy="1015303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053FFA03-D89D-FE97-E52C-A9B6DC9C2DA0}"/>
                </a:ext>
              </a:extLst>
            </p:cNvPr>
            <p:cNvSpPr/>
            <p:nvPr/>
          </p:nvSpPr>
          <p:spPr>
            <a:xfrm rot="20021836" flipH="1">
              <a:off x="7713993" y="2097106"/>
              <a:ext cx="205967" cy="3868030"/>
            </a:xfrm>
            <a:prstGeom prst="downArrow">
              <a:avLst/>
            </a:prstGeom>
            <a:solidFill>
              <a:schemeClr val="accent1">
                <a:alpha val="47000"/>
              </a:schemeClr>
            </a:solidFill>
            <a:ln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78904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6E1B8E-558B-C304-521B-1E63D632EB8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Climate sensitivity in </a:t>
            </a:r>
            <a:r>
              <a:rPr lang="en-US" sz="2400" b="1" dirty="0" err="1"/>
              <a:t>EnROADS</a:t>
            </a:r>
            <a:endParaRPr 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6AC5A5-DC25-4E0E-C14B-081F86F117DB}"/>
              </a:ext>
            </a:extLst>
          </p:cNvPr>
          <p:cNvSpPr txBox="1"/>
          <p:nvPr/>
        </p:nvSpPr>
        <p:spPr>
          <a:xfrm>
            <a:off x="2614613" y="6396334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en-roads.climateinteractive.org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CE3641-9406-F99C-D8C0-CFC23B1DC9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75" t="15069" r="4858" b="9258"/>
          <a:stretch/>
        </p:blipFill>
        <p:spPr>
          <a:xfrm>
            <a:off x="520266" y="560070"/>
            <a:ext cx="10909734" cy="570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632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6E1B8E-558B-C304-521B-1E63D632EB8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Climate sensitivity in </a:t>
            </a:r>
            <a:r>
              <a:rPr lang="en-US" sz="2400" b="1" dirty="0" err="1"/>
              <a:t>EnROADS</a:t>
            </a:r>
            <a:endParaRPr 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6AC5A5-DC25-4E0E-C14B-081F86F117DB}"/>
              </a:ext>
            </a:extLst>
          </p:cNvPr>
          <p:cNvSpPr txBox="1"/>
          <p:nvPr/>
        </p:nvSpPr>
        <p:spPr>
          <a:xfrm>
            <a:off x="2614613" y="6396334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en-roads.climateinteractive.org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033AC9-FAB6-EA25-3A28-0DFDCF4D6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08" y="564037"/>
            <a:ext cx="10433941" cy="571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01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6E1B8E-558B-C304-521B-1E63D632EB8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Climate sensitivity in </a:t>
            </a:r>
            <a:r>
              <a:rPr lang="en-US" sz="2400" b="1" dirty="0" err="1"/>
              <a:t>EnROADS</a:t>
            </a:r>
            <a:endParaRPr 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6AC5A5-DC25-4E0E-C14B-081F86F117DB}"/>
              </a:ext>
            </a:extLst>
          </p:cNvPr>
          <p:cNvSpPr txBox="1"/>
          <p:nvPr/>
        </p:nvSpPr>
        <p:spPr>
          <a:xfrm>
            <a:off x="2614613" y="6396334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en-roads.climateinteractive.org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033AC9-FAB6-EA25-3A28-0DFDCF4D6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08" y="564037"/>
            <a:ext cx="10433941" cy="571103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C97B6B8-520D-1698-1940-8FEA0A590B0D}"/>
              </a:ext>
            </a:extLst>
          </p:cNvPr>
          <p:cNvGrpSpPr/>
          <p:nvPr/>
        </p:nvGrpSpPr>
        <p:grpSpPr>
          <a:xfrm>
            <a:off x="7364730" y="2097106"/>
            <a:ext cx="4214686" cy="4184477"/>
            <a:chOff x="7364730" y="2097106"/>
            <a:chExt cx="4214686" cy="418447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0D3528D-8FE1-117C-53B3-09D6F0B0E9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3650" t="13867" r="38880" b="78311"/>
            <a:stretch/>
          </p:blipFill>
          <p:spPr>
            <a:xfrm>
              <a:off x="7364730" y="5266280"/>
              <a:ext cx="4214686" cy="1015303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5" name="Down Arrow 4">
              <a:extLst>
                <a:ext uri="{FF2B5EF4-FFF2-40B4-BE49-F238E27FC236}">
                  <a16:creationId xmlns:a16="http://schemas.microsoft.com/office/drawing/2014/main" id="{1852EFA2-ED69-1F38-AACC-E9BEF7DEB2A6}"/>
                </a:ext>
              </a:extLst>
            </p:cNvPr>
            <p:cNvSpPr/>
            <p:nvPr/>
          </p:nvSpPr>
          <p:spPr>
            <a:xfrm rot="20021836" flipH="1">
              <a:off x="7713993" y="2097106"/>
              <a:ext cx="205967" cy="3868030"/>
            </a:xfrm>
            <a:prstGeom prst="downArrow">
              <a:avLst/>
            </a:prstGeom>
            <a:solidFill>
              <a:schemeClr val="accent1">
                <a:alpha val="47000"/>
              </a:schemeClr>
            </a:solidFill>
            <a:ln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993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6E1B8E-558B-C304-521B-1E63D632EB8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In the last “Pause for Analysis” of Cambio3.0, don’t forget these steps …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0A3431-2D7B-6769-1E34-0A3DB38B1E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63" t="17602" r="6528" b="20237"/>
          <a:stretch/>
        </p:blipFill>
        <p:spPr>
          <a:xfrm>
            <a:off x="311301" y="1314450"/>
            <a:ext cx="4637889" cy="355830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0014DD5-799B-A3C4-FA45-C1545ECB65C2}"/>
                  </a:ext>
                </a:extLst>
              </p:cNvPr>
              <p:cNvSpPr txBox="1"/>
              <p:nvPr/>
            </p:nvSpPr>
            <p:spPr>
              <a:xfrm>
                <a:off x="4777740" y="2418068"/>
                <a:ext cx="7269478" cy="156966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2. Create</a:t>
                </a:r>
                <a:r>
                  <a:rPr lang="en-US" sz="2400" dirty="0"/>
                  <a:t> an emissions scenario (using </a:t>
                </a:r>
                <a:r>
                  <a:rPr lang="en-US" sz="2400" dirty="0" err="1"/>
                  <a:t>ScheduledFlowsLTE</a:t>
                </a:r>
                <a:r>
                  <a:rPr lang="en-US" sz="2400" dirty="0"/>
                  <a:t>) whose temperature anomaly gets as close to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2.5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r>
                  <a:rPr lang="en-US" sz="2400" dirty="0"/>
                  <a:t> as possible, without ever rising above that temperature, even for Level 3 feedbacks.  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0014DD5-799B-A3C4-FA45-C1545ECB65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7740" y="2418068"/>
                <a:ext cx="7269478" cy="1569660"/>
              </a:xfrm>
              <a:prstGeom prst="rect">
                <a:avLst/>
              </a:prstGeom>
              <a:blipFill>
                <a:blip r:embed="rId3"/>
                <a:stretch>
                  <a:fillRect l="-1220" t="-3200" r="-1742" b="-7200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ight Arrow 4">
            <a:extLst>
              <a:ext uri="{FF2B5EF4-FFF2-40B4-BE49-F238E27FC236}">
                <a16:creationId xmlns:a16="http://schemas.microsoft.com/office/drawing/2014/main" id="{EFA793A5-B545-9E8E-E378-A65BB2B26DF9}"/>
              </a:ext>
            </a:extLst>
          </p:cNvPr>
          <p:cNvSpPr/>
          <p:nvPr/>
        </p:nvSpPr>
        <p:spPr>
          <a:xfrm rot="10800000">
            <a:off x="3714750" y="1688395"/>
            <a:ext cx="960120" cy="178389"/>
          </a:xfrm>
          <a:prstGeom prst="rightArrow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AA73FE7E-B021-AF94-35A5-64B2FCD443BC}"/>
              </a:ext>
            </a:extLst>
          </p:cNvPr>
          <p:cNvSpPr/>
          <p:nvPr/>
        </p:nvSpPr>
        <p:spPr>
          <a:xfrm>
            <a:off x="3063240" y="2861787"/>
            <a:ext cx="1345507" cy="1015965"/>
          </a:xfrm>
          <a:custGeom>
            <a:avLst/>
            <a:gdLst>
              <a:gd name="connsiteX0" fmla="*/ 0 w 1345507"/>
              <a:gd name="connsiteY0" fmla="*/ 635793 h 1015965"/>
              <a:gd name="connsiteX1" fmla="*/ 125730 w 1345507"/>
              <a:gd name="connsiteY1" fmla="*/ 224313 h 1015965"/>
              <a:gd name="connsiteX2" fmla="*/ 171450 w 1345507"/>
              <a:gd name="connsiteY2" fmla="*/ 132873 h 1015965"/>
              <a:gd name="connsiteX3" fmla="*/ 240030 w 1345507"/>
              <a:gd name="connsiteY3" fmla="*/ 52863 h 1015965"/>
              <a:gd name="connsiteX4" fmla="*/ 377190 w 1345507"/>
              <a:gd name="connsiteY4" fmla="*/ 7143 h 1015965"/>
              <a:gd name="connsiteX5" fmla="*/ 582930 w 1345507"/>
              <a:gd name="connsiteY5" fmla="*/ 18573 h 1015965"/>
              <a:gd name="connsiteX6" fmla="*/ 765810 w 1345507"/>
              <a:gd name="connsiteY6" fmla="*/ 178593 h 1015965"/>
              <a:gd name="connsiteX7" fmla="*/ 857250 w 1345507"/>
              <a:gd name="connsiteY7" fmla="*/ 361473 h 1015965"/>
              <a:gd name="connsiteX8" fmla="*/ 948690 w 1345507"/>
              <a:gd name="connsiteY8" fmla="*/ 544353 h 1015965"/>
              <a:gd name="connsiteX9" fmla="*/ 1085850 w 1345507"/>
              <a:gd name="connsiteY9" fmla="*/ 750093 h 1015965"/>
              <a:gd name="connsiteX10" fmla="*/ 1314450 w 1345507"/>
              <a:gd name="connsiteY10" fmla="*/ 978693 h 1015965"/>
              <a:gd name="connsiteX11" fmla="*/ 1337310 w 1345507"/>
              <a:gd name="connsiteY11" fmla="*/ 1012983 h 1015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45507" h="1015965">
                <a:moveTo>
                  <a:pt x="0" y="635793"/>
                </a:moveTo>
                <a:cubicBezTo>
                  <a:pt x="48577" y="471963"/>
                  <a:pt x="97155" y="308133"/>
                  <a:pt x="125730" y="224313"/>
                </a:cubicBezTo>
                <a:cubicBezTo>
                  <a:pt x="154305" y="140493"/>
                  <a:pt x="152400" y="161448"/>
                  <a:pt x="171450" y="132873"/>
                </a:cubicBezTo>
                <a:cubicBezTo>
                  <a:pt x="190500" y="104298"/>
                  <a:pt x="205740" y="73818"/>
                  <a:pt x="240030" y="52863"/>
                </a:cubicBezTo>
                <a:cubicBezTo>
                  <a:pt x="274320" y="31908"/>
                  <a:pt x="320040" y="12858"/>
                  <a:pt x="377190" y="7143"/>
                </a:cubicBezTo>
                <a:cubicBezTo>
                  <a:pt x="434340" y="1428"/>
                  <a:pt x="518160" y="-10002"/>
                  <a:pt x="582930" y="18573"/>
                </a:cubicBezTo>
                <a:cubicBezTo>
                  <a:pt x="647700" y="47148"/>
                  <a:pt x="720090" y="121443"/>
                  <a:pt x="765810" y="178593"/>
                </a:cubicBezTo>
                <a:cubicBezTo>
                  <a:pt x="811530" y="235743"/>
                  <a:pt x="857250" y="361473"/>
                  <a:pt x="857250" y="361473"/>
                </a:cubicBezTo>
                <a:cubicBezTo>
                  <a:pt x="887730" y="422433"/>
                  <a:pt x="910590" y="479583"/>
                  <a:pt x="948690" y="544353"/>
                </a:cubicBezTo>
                <a:cubicBezTo>
                  <a:pt x="986790" y="609123"/>
                  <a:pt x="1024890" y="677703"/>
                  <a:pt x="1085850" y="750093"/>
                </a:cubicBezTo>
                <a:cubicBezTo>
                  <a:pt x="1146810" y="822483"/>
                  <a:pt x="1272540" y="934878"/>
                  <a:pt x="1314450" y="978693"/>
                </a:cubicBezTo>
                <a:cubicBezTo>
                  <a:pt x="1356360" y="1022508"/>
                  <a:pt x="1346835" y="1017745"/>
                  <a:pt x="1337310" y="1012983"/>
                </a:cubicBezTo>
              </a:path>
            </a:pathLst>
          </a:custGeom>
          <a:noFill/>
          <a:ln w="38100"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9792E09-65C8-ABE3-9588-FC497DF98854}"/>
                  </a:ext>
                </a:extLst>
              </p:cNvPr>
              <p:cNvSpPr txBox="1"/>
              <p:nvPr/>
            </p:nvSpPr>
            <p:spPr>
              <a:xfrm>
                <a:off x="4777739" y="1325658"/>
                <a:ext cx="7269479" cy="860172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sz="2400" b="1" dirty="0"/>
                  <a:t>1. Verify</a:t>
                </a:r>
                <a:r>
                  <a:rPr lang="en-US" sz="2400" dirty="0"/>
                  <a:t> that your Level 3 feedback algorithm achieves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𝑎𝑛𝑜𝑚𝑎𝑙𝑦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&gt;4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r>
                  <a:rPr lang="en-US" sz="2400" dirty="0"/>
                  <a:t> using Scenario_2040_LTE4.hdf5.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9792E09-65C8-ABE3-9588-FC497DF988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7739" y="1325658"/>
                <a:ext cx="7269479" cy="860172"/>
              </a:xfrm>
              <a:prstGeom prst="rect">
                <a:avLst/>
              </a:prstGeom>
              <a:blipFill>
                <a:blip r:embed="rId4"/>
                <a:stretch>
                  <a:fillRect l="-1220" t="-4286" b="-11429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30712F15-95A6-7BB8-6170-1ACBCA43338E}"/>
              </a:ext>
            </a:extLst>
          </p:cNvPr>
          <p:cNvSpPr txBox="1"/>
          <p:nvPr/>
        </p:nvSpPr>
        <p:spPr>
          <a:xfrm>
            <a:off x="4777739" y="4227824"/>
            <a:ext cx="7269477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3. Resubmit</a:t>
            </a:r>
            <a:r>
              <a:rPr lang="en-US" sz="2400" dirty="0"/>
              <a:t> Cambio3.0 with that happy scenario in your Cambio3.0 folder.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60B5A525-EF34-CB82-250A-01557E39D326}"/>
              </a:ext>
            </a:extLst>
          </p:cNvPr>
          <p:cNvSpPr/>
          <p:nvPr/>
        </p:nvSpPr>
        <p:spPr>
          <a:xfrm rot="10800000">
            <a:off x="3779232" y="2772118"/>
            <a:ext cx="895638" cy="178388"/>
          </a:xfrm>
          <a:prstGeom prst="rightArrow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154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6E1B8E-558B-C304-521B-1E63D632EB8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Upcoming dates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173731-023D-F3D8-DF69-60A0A50A8E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0" t="5541"/>
          <a:stretch/>
        </p:blipFill>
        <p:spPr>
          <a:xfrm>
            <a:off x="914400" y="3895397"/>
            <a:ext cx="7616190" cy="272746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CD59D3A-04D1-CDC0-B5E5-639E36651E7D}"/>
              </a:ext>
            </a:extLst>
          </p:cNvPr>
          <p:cNvSpPr txBox="1"/>
          <p:nvPr/>
        </p:nvSpPr>
        <p:spPr>
          <a:xfrm>
            <a:off x="1005840" y="1097280"/>
            <a:ext cx="8321040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Next week (MWF): Climate Statistics</a:t>
            </a:r>
          </a:p>
          <a:p>
            <a:r>
              <a:rPr lang="en-US" sz="2400" dirty="0"/>
              <a:t>Thanksgiving week (Monday only): Group work on your projects</a:t>
            </a:r>
          </a:p>
          <a:p>
            <a:r>
              <a:rPr lang="en-US" sz="2400" dirty="0"/>
              <a:t>Following week (MWF): 15-minute Project Presentations</a:t>
            </a:r>
          </a:p>
          <a:p>
            <a:r>
              <a:rPr lang="en-US" sz="2400" dirty="0"/>
              <a:t>Last week of classes (MW): Evals, wrap-up</a:t>
            </a:r>
          </a:p>
        </p:txBody>
      </p:sp>
    </p:spTree>
    <p:extLst>
      <p:ext uri="{BB962C8B-B14F-4D97-AF65-F5344CB8AC3E}">
        <p14:creationId xmlns:p14="http://schemas.microsoft.com/office/powerpoint/2010/main" val="681726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3B4F300-CE60-A74D-A60A-3371E304E425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Atmosphere and cryosphere feedback loops</a:t>
            </a:r>
          </a:p>
        </p:txBody>
      </p:sp>
      <p:pic>
        <p:nvPicPr>
          <p:cNvPr id="2" name="Picture 1">
            <a:hlinkClick r:id="rId2"/>
            <a:extLst>
              <a:ext uri="{FF2B5EF4-FFF2-40B4-BE49-F238E27FC236}">
                <a16:creationId xmlns:a16="http://schemas.microsoft.com/office/drawing/2014/main" id="{9712AFDE-E47A-07A9-C847-8086BD9EB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73723"/>
            <a:ext cx="7772400" cy="2613863"/>
          </a:xfrm>
          <a:prstGeom prst="rect">
            <a:avLst/>
          </a:prstGeom>
        </p:spPr>
      </p:pic>
      <p:pic>
        <p:nvPicPr>
          <p:cNvPr id="3" name="Picture 2">
            <a:hlinkClick r:id="rId4"/>
            <a:extLst>
              <a:ext uri="{FF2B5EF4-FFF2-40B4-BE49-F238E27FC236}">
                <a16:creationId xmlns:a16="http://schemas.microsoft.com/office/drawing/2014/main" id="{5EDEC0D9-7F44-CEDC-A3BB-C57B61946A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800" y="3570415"/>
            <a:ext cx="7772400" cy="258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3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E4810DFA-746A-1A48-927C-B69F8A97D4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363362"/>
              </p:ext>
            </p:extLst>
          </p:nvPr>
        </p:nvGraphicFramePr>
        <p:xfrm>
          <a:off x="2032000" y="624833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5325488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449916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03642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393861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Significant gaps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Mostly there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Great 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073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CGIs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232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549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Research Notebook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847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75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352050"/>
                  </a:ext>
                </a:extLst>
              </a:tr>
            </a:tbl>
          </a:graphicData>
        </a:graphic>
      </p:graphicFrame>
      <p:sp>
        <p:nvSpPr>
          <p:cNvPr id="6" name="Arc 5">
            <a:extLst>
              <a:ext uri="{FF2B5EF4-FFF2-40B4-BE49-F238E27FC236}">
                <a16:creationId xmlns:a16="http://schemas.microsoft.com/office/drawing/2014/main" id="{94DD6CA6-A2FF-2840-A581-701619133F2F}"/>
              </a:ext>
            </a:extLst>
          </p:cNvPr>
          <p:cNvSpPr/>
          <p:nvPr/>
        </p:nvSpPr>
        <p:spPr>
          <a:xfrm>
            <a:off x="1032735" y="1092553"/>
            <a:ext cx="2173045" cy="3442447"/>
          </a:xfrm>
          <a:prstGeom prst="arc">
            <a:avLst>
              <a:gd name="adj1" fmla="val 5991081"/>
              <a:gd name="adj2" fmla="val 15491575"/>
            </a:avLst>
          </a:prstGeom>
          <a:ln w="635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742F5F-F32E-B8DE-D311-98218F4B672B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Assigning a grade for the course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D9A9BE-8CAA-76EF-1A90-D1A710F344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5"/>
          <a:stretch/>
        </p:blipFill>
        <p:spPr>
          <a:xfrm>
            <a:off x="2377440" y="3162458"/>
            <a:ext cx="2354580" cy="345115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0AB15B3-744B-D729-C7F2-4AC7C4A381E7}"/>
              </a:ext>
            </a:extLst>
          </p:cNvPr>
          <p:cNvSpPr txBox="1"/>
          <p:nvPr/>
        </p:nvSpPr>
        <p:spPr>
          <a:xfrm>
            <a:off x="5044440" y="3121505"/>
            <a:ext cx="670179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Check out the learning goals &amp; skills listed at the bottom of the Introduction of each CGI: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EC74C1-9622-C15A-BF25-DFE0AED27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6800" y="4122757"/>
            <a:ext cx="4665980" cy="11969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A0E16C-E449-31B9-6930-C15A0E0C82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4440" y="5431126"/>
            <a:ext cx="5368290" cy="118248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18570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rc 5">
            <a:extLst>
              <a:ext uri="{FF2B5EF4-FFF2-40B4-BE49-F238E27FC236}">
                <a16:creationId xmlns:a16="http://schemas.microsoft.com/office/drawing/2014/main" id="{94DD6CA6-A2FF-2840-A581-701619133F2F}"/>
              </a:ext>
            </a:extLst>
          </p:cNvPr>
          <p:cNvSpPr/>
          <p:nvPr/>
        </p:nvSpPr>
        <p:spPr>
          <a:xfrm>
            <a:off x="1032735" y="1496023"/>
            <a:ext cx="2127863" cy="3063040"/>
          </a:xfrm>
          <a:prstGeom prst="arc">
            <a:avLst>
              <a:gd name="adj1" fmla="val 5991081"/>
              <a:gd name="adj2" fmla="val 15491575"/>
            </a:avLst>
          </a:prstGeom>
          <a:ln w="635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B27F4B-183C-4149-AB14-5DFCA91B7C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74"/>
          <a:stretch/>
        </p:blipFill>
        <p:spPr>
          <a:xfrm>
            <a:off x="2032000" y="3205621"/>
            <a:ext cx="3105905" cy="33565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EC838CC-5DDE-C944-97F3-29C65E586AF9}"/>
              </a:ext>
            </a:extLst>
          </p:cNvPr>
          <p:cNvSpPr txBox="1"/>
          <p:nvPr/>
        </p:nvSpPr>
        <p:spPr>
          <a:xfrm>
            <a:off x="5463540" y="4008128"/>
            <a:ext cx="6366510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You can get up to 2/5 credit for a missing Discussion item as long as it’s submitted before midnight Saturday Nov. 25 (hard deadline)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E1514D-0BEE-20AB-A8BB-1666183B4272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Assigning a grade for the course</a:t>
            </a:r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C6D8786D-294C-C4A1-02F0-BAD20961A6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9193158"/>
              </p:ext>
            </p:extLst>
          </p:nvPr>
        </p:nvGraphicFramePr>
        <p:xfrm>
          <a:off x="2032000" y="624833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5325488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449916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03642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393861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Significant gaps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Mostly there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Great 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073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CGIs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232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549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Research Notebook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847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75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3520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415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rc 5">
            <a:extLst>
              <a:ext uri="{FF2B5EF4-FFF2-40B4-BE49-F238E27FC236}">
                <a16:creationId xmlns:a16="http://schemas.microsoft.com/office/drawing/2014/main" id="{94DD6CA6-A2FF-2840-A581-701619133F2F}"/>
              </a:ext>
            </a:extLst>
          </p:cNvPr>
          <p:cNvSpPr/>
          <p:nvPr/>
        </p:nvSpPr>
        <p:spPr>
          <a:xfrm>
            <a:off x="1032735" y="1839558"/>
            <a:ext cx="2127863" cy="2611218"/>
          </a:xfrm>
          <a:prstGeom prst="arc">
            <a:avLst>
              <a:gd name="adj1" fmla="val 5991081"/>
              <a:gd name="adj2" fmla="val 15491575"/>
            </a:avLst>
          </a:prstGeom>
          <a:ln w="635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E4DE97-4934-2D4B-855D-7A53A36680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886"/>
          <a:stretch/>
        </p:blipFill>
        <p:spPr>
          <a:xfrm>
            <a:off x="1933181" y="3223261"/>
            <a:ext cx="4593331" cy="33069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3D1E3D-5829-854A-8749-C57B7D96DEF0}"/>
              </a:ext>
            </a:extLst>
          </p:cNvPr>
          <p:cNvSpPr txBox="1"/>
          <p:nvPr/>
        </p:nvSpPr>
        <p:spPr>
          <a:xfrm>
            <a:off x="6721137" y="3429000"/>
            <a:ext cx="3988773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This was done in Weeks 1-5</a:t>
            </a:r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85EB659F-2507-F3EE-18E9-3A24030DE5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0842856"/>
              </p:ext>
            </p:extLst>
          </p:nvPr>
        </p:nvGraphicFramePr>
        <p:xfrm>
          <a:off x="2032000" y="624833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5325488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449916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03642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393861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Significant gaps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Mostly there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Great 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073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CGIs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232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549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Research Notebook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847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75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35205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E19BCCF-481C-5433-D204-AF01EB290D6A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Assigning a grade for the course</a:t>
            </a:r>
          </a:p>
        </p:txBody>
      </p:sp>
    </p:spTree>
    <p:extLst>
      <p:ext uri="{BB962C8B-B14F-4D97-AF65-F5344CB8AC3E}">
        <p14:creationId xmlns:p14="http://schemas.microsoft.com/office/powerpoint/2010/main" val="3519418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D035DF-685E-F248-AB4B-10E23715A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" y="3562342"/>
            <a:ext cx="5835528" cy="2485017"/>
          </a:xfrm>
          <a:prstGeom prst="rect">
            <a:avLst/>
          </a:prstGeom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E42FF1D2-4B53-BF42-B350-E29E99352456}"/>
              </a:ext>
            </a:extLst>
          </p:cNvPr>
          <p:cNvSpPr/>
          <p:nvPr/>
        </p:nvSpPr>
        <p:spPr>
          <a:xfrm>
            <a:off x="1021977" y="2286430"/>
            <a:ext cx="2216075" cy="2485017"/>
          </a:xfrm>
          <a:prstGeom prst="arc">
            <a:avLst>
              <a:gd name="adj1" fmla="val 10613678"/>
              <a:gd name="adj2" fmla="val 15491575"/>
            </a:avLst>
          </a:prstGeom>
          <a:ln w="635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DE52AA-7862-9049-A1CA-089570411143}"/>
              </a:ext>
            </a:extLst>
          </p:cNvPr>
          <p:cNvSpPr txBox="1"/>
          <p:nvPr/>
        </p:nvSpPr>
        <p:spPr>
          <a:xfrm>
            <a:off x="6256144" y="3013501"/>
            <a:ext cx="5231006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Sign up for a slot Finals Week. </a:t>
            </a:r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3F01B5F0-B2D1-935F-8208-DDDA20C86F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7124055"/>
              </p:ext>
            </p:extLst>
          </p:nvPr>
        </p:nvGraphicFramePr>
        <p:xfrm>
          <a:off x="2032000" y="624833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5325488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449916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03642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393861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Significant gaps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Mostly there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Great 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073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CGIs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232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549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Research Notebook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847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75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35205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C4A4FF5-DDAF-ACC9-0652-8845DE7F4271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Assigning a grade for the course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86BFE1-17F1-138D-AA1D-9C7369459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62" y="3496319"/>
            <a:ext cx="4941570" cy="321134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4072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rc 5">
            <a:extLst>
              <a:ext uri="{FF2B5EF4-FFF2-40B4-BE49-F238E27FC236}">
                <a16:creationId xmlns:a16="http://schemas.microsoft.com/office/drawing/2014/main" id="{E42FF1D2-4B53-BF42-B350-E29E99352456}"/>
              </a:ext>
            </a:extLst>
          </p:cNvPr>
          <p:cNvSpPr/>
          <p:nvPr/>
        </p:nvSpPr>
        <p:spPr>
          <a:xfrm>
            <a:off x="1065007" y="2549562"/>
            <a:ext cx="2216075" cy="2485017"/>
          </a:xfrm>
          <a:prstGeom prst="arc">
            <a:avLst>
              <a:gd name="adj1" fmla="val 5991081"/>
              <a:gd name="adj2" fmla="val 15491575"/>
            </a:avLst>
          </a:prstGeom>
          <a:ln w="635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DE52AA-7862-9049-A1CA-089570411143}"/>
              </a:ext>
            </a:extLst>
          </p:cNvPr>
          <p:cNvSpPr txBox="1"/>
          <p:nvPr/>
        </p:nvSpPr>
        <p:spPr>
          <a:xfrm>
            <a:off x="8009964" y="3792070"/>
            <a:ext cx="4025825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20-minute Presentations: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Monday Nov. 27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Wednesday Nov. 29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Friday Dec.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(+possibly Monday Dec. 5)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A29C6C-3579-3449-8F50-3D389AD37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136" y="3006607"/>
            <a:ext cx="2521792" cy="17679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9B62A9-DAC3-1641-A215-FFF3A5931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652" y="3165139"/>
            <a:ext cx="2055724" cy="160946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30A1C48-A703-484E-833D-051184790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3044" y="4909783"/>
            <a:ext cx="2583976" cy="193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C01CCB-50A9-FC4F-A12B-477959D1D0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6793" y="5073327"/>
            <a:ext cx="2358189" cy="1609464"/>
          </a:xfrm>
          <a:prstGeom prst="rect">
            <a:avLst/>
          </a:prstGeom>
        </p:spPr>
      </p:pic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B79F5E01-39FD-89A6-ABFD-57FC66E2B4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5990129"/>
              </p:ext>
            </p:extLst>
          </p:nvPr>
        </p:nvGraphicFramePr>
        <p:xfrm>
          <a:off x="2032000" y="624833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5325488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449916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03642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393861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Significant gaps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Mostly there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Great 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073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CGIs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232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549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Research Notebook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847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75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35205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865A3D3-C8A1-3345-5ED5-8A6D6A0C283A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Assigning a grade for the course</a:t>
            </a:r>
          </a:p>
        </p:txBody>
      </p:sp>
    </p:spTree>
    <p:extLst>
      <p:ext uri="{BB962C8B-B14F-4D97-AF65-F5344CB8AC3E}">
        <p14:creationId xmlns:p14="http://schemas.microsoft.com/office/powerpoint/2010/main" val="2398494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E4810DFA-746A-1A48-927C-B69F8A97D4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153342"/>
              </p:ext>
            </p:extLst>
          </p:nvPr>
        </p:nvGraphicFramePr>
        <p:xfrm>
          <a:off x="3595445" y="60067"/>
          <a:ext cx="812800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5325488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449916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03642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39386107"/>
                    </a:ext>
                  </a:extLst>
                </a:gridCol>
              </a:tblGrid>
              <a:tr h="319554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Significant gaps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Mostly there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Great 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073406"/>
                  </a:ext>
                </a:extLst>
              </a:tr>
              <a:tr h="319554">
                <a:tc>
                  <a:txBody>
                    <a:bodyPr/>
                    <a:lstStyle/>
                    <a:p>
                      <a:r>
                        <a:rPr lang="en-US" dirty="0"/>
                        <a:t>CGIs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232621"/>
                  </a:ext>
                </a:extLst>
              </a:tr>
              <a:tr h="319554">
                <a:tc>
                  <a:txBody>
                    <a:bodyPr/>
                    <a:lstStyle/>
                    <a:p>
                      <a:r>
                        <a:rPr lang="en-US" dirty="0"/>
                        <a:t>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549159"/>
                  </a:ext>
                </a:extLst>
              </a:tr>
              <a:tr h="319554">
                <a:tc>
                  <a:txBody>
                    <a:bodyPr/>
                    <a:lstStyle/>
                    <a:p>
                      <a:r>
                        <a:rPr lang="en-US" dirty="0"/>
                        <a:t>Research Notebook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8470667"/>
                  </a:ext>
                </a:extLst>
              </a:tr>
              <a:tr h="319554">
                <a:tc>
                  <a:txBody>
                    <a:bodyPr/>
                    <a:lstStyle/>
                    <a:p>
                      <a:r>
                        <a:rPr lang="en-US" dirty="0"/>
                        <a:t>Interviews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759087"/>
                  </a:ext>
                </a:extLst>
              </a:tr>
              <a:tr h="319554">
                <a:tc>
                  <a:txBody>
                    <a:bodyPr/>
                    <a:lstStyle/>
                    <a:p>
                      <a:r>
                        <a:rPr lang="en-US" dirty="0"/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352050"/>
                  </a:ext>
                </a:extLst>
              </a:tr>
            </a:tbl>
          </a:graphicData>
        </a:graphic>
      </p:graphicFrame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9CB68AA0-8934-0542-BAF7-F27D1E2820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192439"/>
              </p:ext>
            </p:extLst>
          </p:nvPr>
        </p:nvGraphicFramePr>
        <p:xfrm>
          <a:off x="2521025" y="2313663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5325488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449916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03642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393861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Significant gaps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Mostly there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Great 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073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CGIs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232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549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Research Notebook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847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75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35205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1414A26-A2C0-F04B-A8F3-933AE7D72CDD}"/>
              </a:ext>
            </a:extLst>
          </p:cNvPr>
          <p:cNvSpPr txBox="1"/>
          <p:nvPr/>
        </p:nvSpPr>
        <p:spPr>
          <a:xfrm>
            <a:off x="6217845" y="1339264"/>
            <a:ext cx="229870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Looks like an “A”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7988CF-8B7B-F14E-98C1-12CBD72295A2}"/>
              </a:ext>
            </a:extLst>
          </p:cNvPr>
          <p:cNvSpPr txBox="1"/>
          <p:nvPr/>
        </p:nvSpPr>
        <p:spPr>
          <a:xfrm>
            <a:off x="4606215" y="2977256"/>
            <a:ext cx="229870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Looks like an “B”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6E1B8E-558B-C304-521B-1E63D632EB8E}"/>
              </a:ext>
            </a:extLst>
          </p:cNvPr>
          <p:cNvSpPr txBox="1"/>
          <p:nvPr/>
        </p:nvSpPr>
        <p:spPr>
          <a:xfrm>
            <a:off x="0" y="0"/>
            <a:ext cx="3017520" cy="83099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Assigning a grade for the course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EB921042-18DE-E3C2-3978-9A52FB2BD6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651506"/>
              </p:ext>
            </p:extLst>
          </p:nvPr>
        </p:nvGraphicFramePr>
        <p:xfrm>
          <a:off x="1012265" y="4609169"/>
          <a:ext cx="8128000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5325488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449916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503642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39386107"/>
                    </a:ext>
                  </a:extLst>
                </a:gridCol>
              </a:tblGrid>
              <a:tr h="181287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Significant gaps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Mostly there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Great 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073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CGIs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232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549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Research Notebook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847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75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35205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E4C081C-D5FB-3A03-9CA3-7792865C8D5F}"/>
              </a:ext>
            </a:extLst>
          </p:cNvPr>
          <p:cNvSpPr txBox="1"/>
          <p:nvPr/>
        </p:nvSpPr>
        <p:spPr>
          <a:xfrm>
            <a:off x="4903395" y="5518736"/>
            <a:ext cx="229870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“C” or “D” </a:t>
            </a:r>
          </a:p>
        </p:txBody>
      </p:sp>
    </p:spTree>
    <p:extLst>
      <p:ext uri="{BB962C8B-B14F-4D97-AF65-F5344CB8AC3E}">
        <p14:creationId xmlns:p14="http://schemas.microsoft.com/office/powerpoint/2010/main" val="2551507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6E1B8E-558B-C304-521B-1E63D632EB8E}"/>
              </a:ext>
            </a:extLst>
          </p:cNvPr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Climate sensitivity in </a:t>
            </a:r>
            <a:r>
              <a:rPr lang="en-US" sz="2400" b="1" dirty="0" err="1"/>
              <a:t>EnROADS</a:t>
            </a:r>
            <a:endParaRPr lang="en-US" sz="24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16EFB4-1C60-DA1B-C60A-0FB122832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91" y="559630"/>
            <a:ext cx="10447020" cy="57387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6AC5A5-DC25-4E0E-C14B-081F86F117DB}"/>
              </a:ext>
            </a:extLst>
          </p:cNvPr>
          <p:cNvSpPr txBox="1"/>
          <p:nvPr/>
        </p:nvSpPr>
        <p:spPr>
          <a:xfrm>
            <a:off x="2614613" y="6396334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en-roads.climateinteractive.org</a:t>
            </a:r>
            <a:r>
              <a:rPr lang="en-US" dirty="0">
                <a:hlinkClick r:id="rId3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065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514</Words>
  <Application>Microsoft Macintosh PowerPoint</Application>
  <PresentationFormat>Widescreen</PresentationFormat>
  <Paragraphs>137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26</cp:revision>
  <dcterms:created xsi:type="dcterms:W3CDTF">2023-10-01T17:05:34Z</dcterms:created>
  <dcterms:modified xsi:type="dcterms:W3CDTF">2023-11-10T16:20:12Z</dcterms:modified>
</cp:coreProperties>
</file>

<file path=docProps/thumbnail.jpeg>
</file>